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74" r:id="rId4"/>
    <p:sldId id="275" r:id="rId5"/>
    <p:sldId id="257" r:id="rId6"/>
    <p:sldId id="259" r:id="rId7"/>
    <p:sldId id="268" r:id="rId8"/>
    <p:sldId id="265" r:id="rId9"/>
    <p:sldId id="276" r:id="rId10"/>
    <p:sldId id="272" r:id="rId11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redný štý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Bez štýlu, bez mrie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Bez štýlu, mriežka tabuľ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Svetlý štý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C2FFA5D-87B4-456A-9821-1D502468CF0F}" styleName="Štýl s motívom 1 - zvýrazneni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7" autoAdjust="0"/>
    <p:restoredTop sz="94660"/>
  </p:normalViewPr>
  <p:slideViewPr>
    <p:cSldViewPr snapToGrid="0">
      <p:cViewPr varScale="1">
        <p:scale>
          <a:sx n="161" d="100"/>
          <a:sy n="161" d="100"/>
        </p:scale>
        <p:origin x="152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E76561-4208-AD6B-83B6-BB965F49EC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8524A4B-382A-EE0C-6BD2-B5A42AD466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upravte štýl predlohy podnadpisu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42C864F8-F239-BF46-0182-BCAD06521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DC80-CB81-4EE4-83D1-56F45A282DA8}" type="datetimeFigureOut">
              <a:rPr lang="sk-SK" smtClean="0"/>
              <a:t>5. 6. 2026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359DC3DC-E319-A879-423A-C1B2E125A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25489FEC-C74A-3E31-0A3B-33BB86D2D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9972E-8744-4453-985C-649205F0560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50630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DB4499-03FE-0314-5391-740A2A631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zvislý text 2">
            <a:extLst>
              <a:ext uri="{FF2B5EF4-FFF2-40B4-BE49-F238E27FC236}">
                <a16:creationId xmlns:a16="http://schemas.microsoft.com/office/drawing/2014/main" id="{3C3C6946-5764-8A14-0753-934C4BFB93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5DEAFF6E-D018-50EE-5430-F541901F0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DC80-CB81-4EE4-83D1-56F45A282DA8}" type="datetimeFigureOut">
              <a:rPr lang="sk-SK" smtClean="0"/>
              <a:t>5. 6. 2026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2126E20F-F566-D60D-896B-6EB87371B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531F14A6-6B45-3A39-648B-27AD3BE4F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9972E-8744-4453-985C-649205F0560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06231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>
            <a:extLst>
              <a:ext uri="{FF2B5EF4-FFF2-40B4-BE49-F238E27FC236}">
                <a16:creationId xmlns:a16="http://schemas.microsoft.com/office/drawing/2014/main" id="{AF484B1D-9858-0C78-AAA6-BCA4EF1B97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zvislý text 2">
            <a:extLst>
              <a:ext uri="{FF2B5EF4-FFF2-40B4-BE49-F238E27FC236}">
                <a16:creationId xmlns:a16="http://schemas.microsoft.com/office/drawing/2014/main" id="{E2AE00B0-8554-B992-68C3-C404CF4D5A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FA19B6ED-C3FF-3B0A-59CE-FFE4B806E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DC80-CB81-4EE4-83D1-56F45A282DA8}" type="datetimeFigureOut">
              <a:rPr lang="sk-SK" smtClean="0"/>
              <a:t>5. 6. 2026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4B799862-F297-6520-21D2-9E6DF5448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189E5804-0A5A-05C7-D588-4AB9F9518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9972E-8744-4453-985C-649205F0560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83213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437999-A975-C64F-0192-751878C77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7FD15105-C9BE-6FE5-3075-4D704D2869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E122E2DF-AD7F-0667-A553-9D239360F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DC80-CB81-4EE4-83D1-56F45A282DA8}" type="datetimeFigureOut">
              <a:rPr lang="sk-SK" smtClean="0"/>
              <a:t>5. 6. 2026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5A7463EC-C7E2-6FEE-F887-AF8ECC528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3673BFBB-B6C5-5ED1-757F-8640331B4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9972E-8744-4453-985C-649205F0560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218375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CBE560-85BA-DC33-A91E-D02AD46C8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D52E810-3D74-26C5-B8CF-018CFF9AA9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38C118B9-4BBD-7BFE-4453-89668CA97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DC80-CB81-4EE4-83D1-56F45A282DA8}" type="datetimeFigureOut">
              <a:rPr lang="sk-SK" smtClean="0"/>
              <a:t>5. 6. 2026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9BB3F1ED-55C9-349F-DE76-F8AEDCFF0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63BD783D-1D9C-11C9-E18D-3328914EF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9972E-8744-4453-985C-649205F0560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52393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618D40-F15C-DEDC-34C4-1892B414C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E8B1E521-5F88-1656-7C4C-AC4A0E1475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C7AEE361-D0C9-6FD5-1606-D14B3DE9FE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0E4122E9-9A6F-C760-DDE3-3F9B7E298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DC80-CB81-4EE4-83D1-56F45A282DA8}" type="datetimeFigureOut">
              <a:rPr lang="sk-SK" smtClean="0"/>
              <a:t>5. 6. 2026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EF3AEDA3-E0CA-A901-F95C-A9E64DCE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91637D6A-A857-8946-16D6-F533C74D6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9972E-8744-4453-985C-649205F0560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11273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D74400-791A-235D-003B-50467ED46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F455486-5E3A-F274-75D8-5AE49EDB1A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79DD8D81-D8C9-F2A7-EF98-2B6CF79001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11C1CAF4-CF98-0C7E-3FFE-CF0C0F4B21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6" name="Zástupný objekt pre obsah 5">
            <a:extLst>
              <a:ext uri="{FF2B5EF4-FFF2-40B4-BE49-F238E27FC236}">
                <a16:creationId xmlns:a16="http://schemas.microsoft.com/office/drawing/2014/main" id="{581D7EE4-0818-3F51-28C7-E37809A794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7" name="Zástupný objekt pre dátum 6">
            <a:extLst>
              <a:ext uri="{FF2B5EF4-FFF2-40B4-BE49-F238E27FC236}">
                <a16:creationId xmlns:a16="http://schemas.microsoft.com/office/drawing/2014/main" id="{2D15E5F3-D896-C104-6B9D-6CBFFCD8B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DC80-CB81-4EE4-83D1-56F45A282DA8}" type="datetimeFigureOut">
              <a:rPr lang="sk-SK" smtClean="0"/>
              <a:t>5. 6. 2026</a:t>
            </a:fld>
            <a:endParaRPr lang="sk-SK"/>
          </a:p>
        </p:txBody>
      </p:sp>
      <p:sp>
        <p:nvSpPr>
          <p:cNvPr id="8" name="Zástupný objekt pre pätu 7">
            <a:extLst>
              <a:ext uri="{FF2B5EF4-FFF2-40B4-BE49-F238E27FC236}">
                <a16:creationId xmlns:a16="http://schemas.microsoft.com/office/drawing/2014/main" id="{70286816-D6FE-98BC-EB32-EC8C29914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objekt pre číslo snímky 8">
            <a:extLst>
              <a:ext uri="{FF2B5EF4-FFF2-40B4-BE49-F238E27FC236}">
                <a16:creationId xmlns:a16="http://schemas.microsoft.com/office/drawing/2014/main" id="{7351C5C5-3514-CD6D-1D39-4257379ED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9972E-8744-4453-985C-649205F0560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87500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DE005D-5629-D397-0D63-0A141E9BC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dátum 2">
            <a:extLst>
              <a:ext uri="{FF2B5EF4-FFF2-40B4-BE49-F238E27FC236}">
                <a16:creationId xmlns:a16="http://schemas.microsoft.com/office/drawing/2014/main" id="{78B810AB-1897-5755-6F63-2410BE034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DC80-CB81-4EE4-83D1-56F45A282DA8}" type="datetimeFigureOut">
              <a:rPr lang="sk-SK" smtClean="0"/>
              <a:t>5. 6. 2026</a:t>
            </a:fld>
            <a:endParaRPr lang="sk-SK"/>
          </a:p>
        </p:txBody>
      </p:sp>
      <p:sp>
        <p:nvSpPr>
          <p:cNvPr id="4" name="Zástupný objekt pre pätu 3">
            <a:extLst>
              <a:ext uri="{FF2B5EF4-FFF2-40B4-BE49-F238E27FC236}">
                <a16:creationId xmlns:a16="http://schemas.microsoft.com/office/drawing/2014/main" id="{20382B35-E574-32F0-FD3A-94B564958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objekt pre číslo snímky 4">
            <a:extLst>
              <a:ext uri="{FF2B5EF4-FFF2-40B4-BE49-F238E27FC236}">
                <a16:creationId xmlns:a16="http://schemas.microsoft.com/office/drawing/2014/main" id="{617C20D4-DFEA-39CF-DE57-02459544E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9972E-8744-4453-985C-649205F0560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30999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dátum 1">
            <a:extLst>
              <a:ext uri="{FF2B5EF4-FFF2-40B4-BE49-F238E27FC236}">
                <a16:creationId xmlns:a16="http://schemas.microsoft.com/office/drawing/2014/main" id="{5AC2C7C6-20EE-0D72-9A18-E681D8800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DC80-CB81-4EE4-83D1-56F45A282DA8}" type="datetimeFigureOut">
              <a:rPr lang="sk-SK" smtClean="0"/>
              <a:t>5. 6. 2026</a:t>
            </a:fld>
            <a:endParaRPr lang="sk-SK"/>
          </a:p>
        </p:txBody>
      </p:sp>
      <p:sp>
        <p:nvSpPr>
          <p:cNvPr id="3" name="Zástupný objekt pre pätu 2">
            <a:extLst>
              <a:ext uri="{FF2B5EF4-FFF2-40B4-BE49-F238E27FC236}">
                <a16:creationId xmlns:a16="http://schemas.microsoft.com/office/drawing/2014/main" id="{587AAD80-FC29-11DC-DBBC-1B6834F61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40C6168C-C5BD-4B41-1DE1-BD82F1EEF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9972E-8744-4453-985C-649205F0560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0592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1C4F40-BE3B-40E0-D1FC-31016ABAB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FC03C6EC-FC75-7B8E-0F8E-914B0FC5A7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4060212-28F8-A9B3-940A-01115DD790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CDAA9E40-7C43-EE61-F3B6-B8B1A1FD5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DC80-CB81-4EE4-83D1-56F45A282DA8}" type="datetimeFigureOut">
              <a:rPr lang="sk-SK" smtClean="0"/>
              <a:t>5. 6. 2026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AA2FAE92-528F-F681-FB50-92150C5717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A586BAF8-DEBC-8327-F544-6C8C2711A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9972E-8744-4453-985C-649205F0560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14596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E35726-91BB-7DE2-9A20-C0481DA82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rázok 2">
            <a:extLst>
              <a:ext uri="{FF2B5EF4-FFF2-40B4-BE49-F238E27FC236}">
                <a16:creationId xmlns:a16="http://schemas.microsoft.com/office/drawing/2014/main" id="{743535D8-DB66-A29D-1802-57805B128B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4BF60CF-C94D-E5C5-3397-231D936C48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E313CFCA-B731-8F99-04BE-6A5D9AF086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DC80-CB81-4EE4-83D1-56F45A282DA8}" type="datetimeFigureOut">
              <a:rPr lang="sk-SK" smtClean="0"/>
              <a:t>5. 6. 2026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98C7DCC2-032A-677F-12AA-90EF0C2C0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7C4C5AB8-846E-D9C7-B3A2-F6CC81FBA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9972E-8744-4453-985C-649205F0560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14003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nadpis 1">
            <a:extLst>
              <a:ext uri="{FF2B5EF4-FFF2-40B4-BE49-F238E27FC236}">
                <a16:creationId xmlns:a16="http://schemas.microsoft.com/office/drawing/2014/main" id="{D369753B-C599-BF22-3815-199504C78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62B37E5-F849-E46B-3D72-CD61F50342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930B01B2-59A5-1FA1-E91B-1324E3136C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B5DC80-CB81-4EE4-83D1-56F45A282DA8}" type="datetimeFigureOut">
              <a:rPr lang="sk-SK" smtClean="0"/>
              <a:t>5. 6. 2026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4335C335-2E5E-D36D-51DB-C752AD6556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D95E2F34-D866-DB3B-5E86-8E289D3FEE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F9972E-8744-4453-985C-649205F0560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24999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695FBB-667E-1EAD-F471-3E489863EF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52650"/>
            <a:ext cx="9144000" cy="1971675"/>
          </a:xfrm>
        </p:spPr>
        <p:txBody>
          <a:bodyPr>
            <a:normAutofit/>
          </a:bodyPr>
          <a:lstStyle/>
          <a:p>
            <a:r>
              <a:rPr lang="sk-SK" b="1" dirty="0"/>
              <a:t>Správa Súťažnej komisie ObV Východ SVF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0D6337D-79D5-6E88-D077-4379443DB1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24400"/>
            <a:ext cx="9144000" cy="533399"/>
          </a:xfrm>
        </p:spPr>
        <p:txBody>
          <a:bodyPr/>
          <a:lstStyle/>
          <a:p>
            <a:r>
              <a:rPr lang="sk-SK" dirty="0"/>
              <a:t>Súťažný ročník 2025/2026</a:t>
            </a:r>
          </a:p>
        </p:txBody>
      </p:sp>
      <p:pic>
        <p:nvPicPr>
          <p:cNvPr id="5" name="Obrázok 4">
            <a:extLst>
              <a:ext uri="{FF2B5EF4-FFF2-40B4-BE49-F238E27FC236}">
                <a16:creationId xmlns:a16="http://schemas.microsoft.com/office/drawing/2014/main" id="{D813B1E5-DE99-7BC0-37E0-082E289D7D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58" y="300038"/>
            <a:ext cx="1762125" cy="155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4317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564FD757-EE42-EBD2-12D8-B9D9A6D3FE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87163"/>
            <a:ext cx="10515600" cy="118942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k-SK" sz="4000" dirty="0"/>
              <a:t>Ďakujem za pozornosť!</a:t>
            </a:r>
          </a:p>
        </p:txBody>
      </p:sp>
      <p:pic>
        <p:nvPicPr>
          <p:cNvPr id="2" name="Obrázok 1">
            <a:extLst>
              <a:ext uri="{FF2B5EF4-FFF2-40B4-BE49-F238E27FC236}">
                <a16:creationId xmlns:a16="http://schemas.microsoft.com/office/drawing/2014/main" id="{B1248499-7396-10B6-D17F-B31B26A70C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58" y="300038"/>
            <a:ext cx="1762125" cy="155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703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344668-9BE5-268F-1E44-18C9DB27C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/>
              <a:t>            Sumarizácia súťaž. ročníka 2025/2026</a:t>
            </a: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3CEBB453-DB62-78AB-F65D-2FCE47388C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/>
              <a:t>Prihlasovanie</a:t>
            </a:r>
            <a:r>
              <a:rPr lang="en-US" dirty="0"/>
              <a:t> </a:t>
            </a:r>
            <a:r>
              <a:rPr lang="en-US" dirty="0" err="1"/>
              <a:t>dru</a:t>
            </a:r>
            <a:r>
              <a:rPr lang="sk-SK" dirty="0"/>
              <a:t>žstiev od 19.6 do 30.6 pre súťaže U20 až U14, 10.9. pre súťaže U13, U12 a 31.12. pre súťaže U11</a:t>
            </a:r>
          </a:p>
          <a:p>
            <a:r>
              <a:rPr lang="sk-SK" dirty="0"/>
              <a:t>24.7. zverejnené systémy súťaží chlapcov U20 až U14 na základe hlasovania družstiev a Pohár mládeže 2025, ktorý bol plánovaný v termíne 30.8.</a:t>
            </a:r>
          </a:p>
          <a:p>
            <a:r>
              <a:rPr lang="sk-SK" dirty="0"/>
              <a:t>4.8. zverejnené systémy súťaží dievčat U20, U18 a U14</a:t>
            </a:r>
          </a:p>
          <a:p>
            <a:r>
              <a:rPr lang="sk-SK" dirty="0"/>
              <a:t>3.9. v ÚS č.4 zverejnený termín porady vedúcich družstiev 13.9.</a:t>
            </a:r>
          </a:p>
          <a:p>
            <a:r>
              <a:rPr lang="sk-SK" dirty="0"/>
              <a:t>23.9. odstúpenie družstiev VKM Stará Ľubovňa zo súťaží kadetiek </a:t>
            </a:r>
            <a:r>
              <a:rPr lang="en-US" dirty="0"/>
              <a:t>(</a:t>
            </a:r>
            <a:r>
              <a:rPr lang="sk-SK" dirty="0"/>
              <a:t>súťaž upravená</a:t>
            </a:r>
            <a:r>
              <a:rPr lang="en-US" dirty="0"/>
              <a:t>)</a:t>
            </a:r>
            <a:r>
              <a:rPr lang="sk-SK" dirty="0"/>
              <a:t>, ml.žiačok 4-ák a družstva VK KDS-šport Košice zo súťaže starších žiakov </a:t>
            </a:r>
            <a:r>
              <a:rPr lang="en-US" dirty="0"/>
              <a:t>(</a:t>
            </a:r>
            <a:r>
              <a:rPr lang="sk-SK" dirty="0"/>
              <a:t>súťaž upravená</a:t>
            </a:r>
            <a:r>
              <a:rPr lang="en-US" dirty="0"/>
              <a:t>)</a:t>
            </a:r>
            <a:r>
              <a:rPr lang="sk-SK" dirty="0"/>
              <a:t>. Zverejnený systém súťaží starších žiačok I. a II. Ligy, mladších žiakov 4-ák a 3-ák</a:t>
            </a:r>
          </a:p>
          <a:p>
            <a:endParaRPr lang="sk-SK" dirty="0"/>
          </a:p>
          <a:p>
            <a:endParaRPr lang="sk-SK" dirty="0"/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00486740-D330-7128-D04F-54F601782D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58" y="300038"/>
            <a:ext cx="1762125" cy="155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3457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F97EF0-E323-64CD-B845-440134211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B4D1A8-3F6F-CA30-2FAF-37DA333DB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/>
              <a:t>            Sumarizácia súťaž. ročníka 2025/2026</a:t>
            </a: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0626CD1E-10F1-9156-C7AF-4CDE3E57E2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sk-SK" dirty="0"/>
          </a:p>
          <a:p>
            <a:r>
              <a:rPr lang="en-US" dirty="0"/>
              <a:t>5.10. upraven</a:t>
            </a:r>
            <a:r>
              <a:rPr lang="sk-SK" dirty="0"/>
              <a:t>é systémy súťaží chlapcov U20 až U16 a vypísaný systém súťaže dievčat U13</a:t>
            </a:r>
          </a:p>
          <a:p>
            <a:r>
              <a:rPr lang="sk-SK" dirty="0"/>
              <a:t>10.10. vypísaný systém súťaže dievčat U12</a:t>
            </a:r>
          </a:p>
          <a:p>
            <a:r>
              <a:rPr lang="sk-SK" dirty="0"/>
              <a:t>22.10. odstúpenie družstva VK Tatran Kračúnovce zo súťaže chlapcov U14. Súťaž bola následne reorganizovaná</a:t>
            </a:r>
          </a:p>
          <a:p>
            <a:r>
              <a:rPr lang="sk-SK" dirty="0"/>
              <a:t>SK ObV Východ vydala 27 ÚS, 4 ÚO a 10 rozhodnutí</a:t>
            </a:r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E810A993-8BF8-E716-697D-9EFE67A94E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58" y="300038"/>
            <a:ext cx="1762125" cy="155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2521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0CBF74-4B37-F917-1459-D6A4D95D7A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AA2113-1121-E95A-B94D-AD0624A0D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/>
              <a:t>            Sumarizácia súťaž. ročníka 2025/2026</a:t>
            </a: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C85EB553-AB56-DF3D-9087-CA134935D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dirty="0"/>
          </a:p>
          <a:p>
            <a:endParaRPr lang="sk-SK" dirty="0"/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FD0134E3-09C8-670A-6728-14FAB47A3A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58" y="300038"/>
            <a:ext cx="1762125" cy="155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733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695FBB-667E-1EAD-F471-3E489863EF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28626"/>
            <a:ext cx="9144000" cy="895350"/>
          </a:xfrm>
        </p:spPr>
        <p:txBody>
          <a:bodyPr>
            <a:normAutofit fontScale="90000"/>
          </a:bodyPr>
          <a:lstStyle/>
          <a:p>
            <a:r>
              <a:rPr lang="sk-SK" b="1" dirty="0"/>
              <a:t>Stav súťaží 2025/2026</a:t>
            </a:r>
          </a:p>
        </p:txBody>
      </p:sp>
      <p:pic>
        <p:nvPicPr>
          <p:cNvPr id="5" name="Obrázok 4">
            <a:extLst>
              <a:ext uri="{FF2B5EF4-FFF2-40B4-BE49-F238E27FC236}">
                <a16:creationId xmlns:a16="http://schemas.microsoft.com/office/drawing/2014/main" id="{D813B1E5-DE99-7BC0-37E0-082E289D7D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58" y="300038"/>
            <a:ext cx="1762125" cy="1552575"/>
          </a:xfrm>
          <a:prstGeom prst="rect">
            <a:avLst/>
          </a:prstGeom>
        </p:spPr>
      </p:pic>
      <p:graphicFrame>
        <p:nvGraphicFramePr>
          <p:cNvPr id="8" name="Tabuľka 8">
            <a:extLst>
              <a:ext uri="{FF2B5EF4-FFF2-40B4-BE49-F238E27FC236}">
                <a16:creationId xmlns:a16="http://schemas.microsoft.com/office/drawing/2014/main" id="{75303C3D-2D92-EB0D-D135-BE01FF9E11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123935"/>
              </p:ext>
            </p:extLst>
          </p:nvPr>
        </p:nvGraphicFramePr>
        <p:xfrm>
          <a:off x="1524000" y="1919288"/>
          <a:ext cx="9621078" cy="458851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18550">
                  <a:extLst>
                    <a:ext uri="{9D8B030D-6E8A-4147-A177-3AD203B41FA5}">
                      <a16:colId xmlns:a16="http://schemas.microsoft.com/office/drawing/2014/main" val="1002846958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4250201154"/>
                    </a:ext>
                  </a:extLst>
                </a:gridCol>
                <a:gridCol w="1079315">
                  <a:extLst>
                    <a:ext uri="{9D8B030D-6E8A-4147-A177-3AD203B41FA5}">
                      <a16:colId xmlns:a16="http://schemas.microsoft.com/office/drawing/2014/main" val="896537110"/>
                    </a:ext>
                  </a:extLst>
                </a:gridCol>
                <a:gridCol w="864337">
                  <a:extLst>
                    <a:ext uri="{9D8B030D-6E8A-4147-A177-3AD203B41FA5}">
                      <a16:colId xmlns:a16="http://schemas.microsoft.com/office/drawing/2014/main" val="3171487493"/>
                    </a:ext>
                  </a:extLst>
                </a:gridCol>
                <a:gridCol w="1110238">
                  <a:extLst>
                    <a:ext uri="{9D8B030D-6E8A-4147-A177-3AD203B41FA5}">
                      <a16:colId xmlns:a16="http://schemas.microsoft.com/office/drawing/2014/main" val="936506578"/>
                    </a:ext>
                  </a:extLst>
                </a:gridCol>
                <a:gridCol w="1110238">
                  <a:extLst>
                    <a:ext uri="{9D8B030D-6E8A-4147-A177-3AD203B41FA5}">
                      <a16:colId xmlns:a16="http://schemas.microsoft.com/office/drawing/2014/main" val="1325360513"/>
                    </a:ext>
                  </a:extLst>
                </a:gridCol>
              </a:tblGrid>
              <a:tr h="85826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b="1" dirty="0"/>
                        <a:t>NÁZOV SÚŤAŽE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b="1" dirty="0"/>
                        <a:t>Termíny súťaže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b="1" dirty="0"/>
                        <a:t>Počet družstiev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k-SK" sz="1000" b="1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b="1" dirty="0"/>
                        <a:t>24/25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b="1" dirty="0"/>
                        <a:t>Počet stretnutí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k-SK" sz="1000" b="1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b="1" dirty="0"/>
                        <a:t>24/25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k-SK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81494726"/>
                  </a:ext>
                </a:extLst>
              </a:tr>
              <a:tr h="49724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dirty="0"/>
                        <a:t>2.liga junioriek a žien O-VY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/>
                        <a:t>11.10.2025 – 21.3.2026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/>
                        <a:t>3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dirty="0">
                          <a:solidFill>
                            <a:srgbClr val="FF0000"/>
                          </a:solidFill>
                        </a:rPr>
                        <a:t>-3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/>
                        <a:t>36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dirty="0">
                          <a:solidFill>
                            <a:srgbClr val="FF0000"/>
                          </a:solidFill>
                        </a:rPr>
                        <a:t>-24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37347379"/>
                  </a:ext>
                </a:extLst>
              </a:tr>
              <a:tr h="49724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dirty="0"/>
                        <a:t>M SR kadetky O-VY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/>
                        <a:t>5.10.2025 – 10.5.2026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/>
                        <a:t>7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>
                          <a:solidFill>
                            <a:srgbClr val="00B050"/>
                          </a:solidFill>
                        </a:rPr>
                        <a:t>+1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/>
                        <a:t>84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>
                          <a:solidFill>
                            <a:srgbClr val="00B050"/>
                          </a:solidFill>
                        </a:rPr>
                        <a:t>+24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5573700"/>
                  </a:ext>
                </a:extLst>
              </a:tr>
              <a:tr h="49724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dirty="0"/>
                        <a:t>M SR staršie žiačky </a:t>
                      </a:r>
                      <a:r>
                        <a:rPr lang="sk-SK" dirty="0" err="1"/>
                        <a:t>I.liga</a:t>
                      </a:r>
                      <a:r>
                        <a:rPr lang="sk-SK" dirty="0"/>
                        <a:t> O-VY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k-SK" sz="7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dirty="0"/>
                        <a:t>M SR staršie žiačky </a:t>
                      </a:r>
                      <a:r>
                        <a:rPr lang="sk-SK" dirty="0" err="1"/>
                        <a:t>II.liga</a:t>
                      </a:r>
                      <a:r>
                        <a:rPr lang="sk-SK" dirty="0"/>
                        <a:t> O-VY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/>
                        <a:t>27.9.2025 – 2.5.2026</a:t>
                      </a:r>
                    </a:p>
                    <a:p>
                      <a:pPr algn="ctr"/>
                      <a:endParaRPr lang="sk-SK" sz="700" dirty="0"/>
                    </a:p>
                    <a:p>
                      <a:pPr algn="ctr"/>
                      <a:r>
                        <a:rPr lang="sk-SK" dirty="0"/>
                        <a:t>27.9.2025 – 23.5.2026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/>
                        <a:t>8</a:t>
                      </a:r>
                    </a:p>
                    <a:p>
                      <a:pPr algn="ctr"/>
                      <a:endParaRPr lang="sk-SK" sz="700" dirty="0"/>
                    </a:p>
                    <a:p>
                      <a:pPr algn="ctr"/>
                      <a:r>
                        <a:rPr lang="sk-SK" dirty="0"/>
                        <a:t>13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>
                          <a:solidFill>
                            <a:srgbClr val="00B050"/>
                          </a:solidFill>
                        </a:rPr>
                        <a:t>+2</a:t>
                      </a:r>
                    </a:p>
                    <a:p>
                      <a:pPr algn="ctr"/>
                      <a:endParaRPr lang="sk-SK" sz="700" dirty="0">
                        <a:solidFill>
                          <a:srgbClr val="00B050"/>
                        </a:solidFill>
                      </a:endParaRPr>
                    </a:p>
                    <a:p>
                      <a:pPr algn="ctr"/>
                      <a:r>
                        <a:rPr lang="sk-SK" dirty="0">
                          <a:solidFill>
                            <a:srgbClr val="0070C0"/>
                          </a:solidFill>
                        </a:rPr>
                        <a:t>0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/>
                        <a:t>112</a:t>
                      </a:r>
                    </a:p>
                    <a:p>
                      <a:pPr algn="ctr"/>
                      <a:endParaRPr lang="sk-SK" sz="700" dirty="0"/>
                    </a:p>
                    <a:p>
                      <a:pPr algn="ctr"/>
                      <a:r>
                        <a:rPr lang="sk-SK" dirty="0"/>
                        <a:t>172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dirty="0">
                          <a:solidFill>
                            <a:srgbClr val="FF0000"/>
                          </a:solidFill>
                        </a:rPr>
                        <a:t>-24</a:t>
                      </a:r>
                    </a:p>
                    <a:p>
                      <a:pPr algn="ctr"/>
                      <a:endParaRPr lang="sk-SK" sz="700" dirty="0">
                        <a:solidFill>
                          <a:srgbClr val="00B050"/>
                        </a:solidFill>
                      </a:endParaRPr>
                    </a:p>
                    <a:p>
                      <a:pPr algn="ctr"/>
                      <a:r>
                        <a:rPr lang="sk-SK" dirty="0">
                          <a:solidFill>
                            <a:srgbClr val="0070C0"/>
                          </a:solidFill>
                        </a:rPr>
                        <a:t>0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35639384"/>
                  </a:ext>
                </a:extLst>
              </a:tr>
              <a:tr h="49724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dirty="0"/>
                        <a:t>M SR mladšie žiačky 6-ky O-VY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/>
                        <a:t>12.10.2025 – 26.4.2026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/>
                        <a:t>19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>
                          <a:solidFill>
                            <a:srgbClr val="00B050"/>
                          </a:solidFill>
                        </a:rPr>
                        <a:t>+3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/>
                        <a:t>324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>
                          <a:solidFill>
                            <a:srgbClr val="00B050"/>
                          </a:solidFill>
                        </a:rPr>
                        <a:t>+45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79151629"/>
                  </a:ext>
                </a:extLst>
              </a:tr>
              <a:tr h="49724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dirty="0"/>
                        <a:t>M SR mladšie žiačky 4-ky O-VY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/>
                        <a:t>11.10.2025 – 18.4.2026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/>
                        <a:t>17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>
                          <a:solidFill>
                            <a:srgbClr val="00B050"/>
                          </a:solidFill>
                        </a:rPr>
                        <a:t>+3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/>
                        <a:t>234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dirty="0">
                          <a:solidFill>
                            <a:srgbClr val="00B050"/>
                          </a:solidFill>
                        </a:rPr>
                        <a:t>+92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23692181"/>
                  </a:ext>
                </a:extLst>
              </a:tr>
              <a:tr h="49724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dirty="0"/>
                        <a:t>M SR mladšie žiačky 3-ky O-VY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/>
                        <a:t>8.11.2025 – 25.4.2026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/>
                        <a:t>14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>
                          <a:solidFill>
                            <a:srgbClr val="FF0000"/>
                          </a:solidFill>
                        </a:rPr>
                        <a:t>-3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/>
                        <a:t>159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>
                          <a:solidFill>
                            <a:srgbClr val="FF0000"/>
                          </a:solidFill>
                        </a:rPr>
                        <a:t>-159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97697821"/>
                  </a:ext>
                </a:extLst>
              </a:tr>
              <a:tr h="49724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k-SK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b="1" dirty="0"/>
                        <a:t>Spolu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/>
                        <a:t>81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>
                          <a:solidFill>
                            <a:srgbClr val="00B050"/>
                          </a:solidFill>
                        </a:rPr>
                        <a:t>+3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/>
                        <a:t>1121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dirty="0">
                          <a:solidFill>
                            <a:srgbClr val="FF0000"/>
                          </a:solidFill>
                        </a:rPr>
                        <a:t>-46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92123734"/>
                  </a:ext>
                </a:extLst>
              </a:tr>
            </a:tbl>
          </a:graphicData>
        </a:graphic>
      </p:graphicFrame>
      <p:sp>
        <p:nvSpPr>
          <p:cNvPr id="9" name="Podnadpis 2">
            <a:extLst>
              <a:ext uri="{FF2B5EF4-FFF2-40B4-BE49-F238E27FC236}">
                <a16:creationId xmlns:a16="http://schemas.microsoft.com/office/drawing/2014/main" id="{08337322-4255-2AB4-49DD-62A68140AF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390650"/>
            <a:ext cx="9144000" cy="533399"/>
          </a:xfrm>
        </p:spPr>
        <p:txBody>
          <a:bodyPr/>
          <a:lstStyle/>
          <a:p>
            <a:r>
              <a:rPr lang="sk-SK" dirty="0"/>
              <a:t>Dievčenská zložka</a:t>
            </a:r>
          </a:p>
        </p:txBody>
      </p:sp>
    </p:spTree>
    <p:extLst>
      <p:ext uri="{BB962C8B-B14F-4D97-AF65-F5344CB8AC3E}">
        <p14:creationId xmlns:p14="http://schemas.microsoft.com/office/powerpoint/2010/main" val="3750183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695FBB-667E-1EAD-F471-3E489863EF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28626"/>
            <a:ext cx="9144000" cy="895350"/>
          </a:xfrm>
        </p:spPr>
        <p:txBody>
          <a:bodyPr>
            <a:normAutofit fontScale="90000"/>
          </a:bodyPr>
          <a:lstStyle/>
          <a:p>
            <a:r>
              <a:rPr lang="sk-SK" b="1" dirty="0"/>
              <a:t>Stav súťaží 2025/2026</a:t>
            </a:r>
          </a:p>
        </p:txBody>
      </p:sp>
      <p:pic>
        <p:nvPicPr>
          <p:cNvPr id="5" name="Obrázok 4">
            <a:extLst>
              <a:ext uri="{FF2B5EF4-FFF2-40B4-BE49-F238E27FC236}">
                <a16:creationId xmlns:a16="http://schemas.microsoft.com/office/drawing/2014/main" id="{D813B1E5-DE99-7BC0-37E0-082E289D7D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58" y="300038"/>
            <a:ext cx="1762125" cy="1552575"/>
          </a:xfrm>
          <a:prstGeom prst="rect">
            <a:avLst/>
          </a:prstGeom>
        </p:spPr>
      </p:pic>
      <p:graphicFrame>
        <p:nvGraphicFramePr>
          <p:cNvPr id="8" name="Tabuľka 8">
            <a:extLst>
              <a:ext uri="{FF2B5EF4-FFF2-40B4-BE49-F238E27FC236}">
                <a16:creationId xmlns:a16="http://schemas.microsoft.com/office/drawing/2014/main" id="{75303C3D-2D92-EB0D-D135-BE01FF9E11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9844271"/>
              </p:ext>
            </p:extLst>
          </p:nvPr>
        </p:nvGraphicFramePr>
        <p:xfrm>
          <a:off x="1524000" y="2197698"/>
          <a:ext cx="9740348" cy="3510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55970">
                  <a:extLst>
                    <a:ext uri="{9D8B030D-6E8A-4147-A177-3AD203B41FA5}">
                      <a16:colId xmlns:a16="http://schemas.microsoft.com/office/drawing/2014/main" val="1002846958"/>
                    </a:ext>
                  </a:extLst>
                </a:gridCol>
                <a:gridCol w="2468628">
                  <a:extLst>
                    <a:ext uri="{9D8B030D-6E8A-4147-A177-3AD203B41FA5}">
                      <a16:colId xmlns:a16="http://schemas.microsoft.com/office/drawing/2014/main" val="4250201154"/>
                    </a:ext>
                  </a:extLst>
                </a:gridCol>
                <a:gridCol w="983874">
                  <a:extLst>
                    <a:ext uri="{9D8B030D-6E8A-4147-A177-3AD203B41FA5}">
                      <a16:colId xmlns:a16="http://schemas.microsoft.com/office/drawing/2014/main" val="896537110"/>
                    </a:ext>
                  </a:extLst>
                </a:gridCol>
                <a:gridCol w="983874">
                  <a:extLst>
                    <a:ext uri="{9D8B030D-6E8A-4147-A177-3AD203B41FA5}">
                      <a16:colId xmlns:a16="http://schemas.microsoft.com/office/drawing/2014/main" val="626959466"/>
                    </a:ext>
                  </a:extLst>
                </a:gridCol>
                <a:gridCol w="1124001">
                  <a:extLst>
                    <a:ext uri="{9D8B030D-6E8A-4147-A177-3AD203B41FA5}">
                      <a16:colId xmlns:a16="http://schemas.microsoft.com/office/drawing/2014/main" val="936506578"/>
                    </a:ext>
                  </a:extLst>
                </a:gridCol>
                <a:gridCol w="1124001">
                  <a:extLst>
                    <a:ext uri="{9D8B030D-6E8A-4147-A177-3AD203B41FA5}">
                      <a16:colId xmlns:a16="http://schemas.microsoft.com/office/drawing/2014/main" val="2634718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b="1" dirty="0"/>
                        <a:t>NÁZOV SÚŤAŽE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b="1" dirty="0"/>
                        <a:t>Termíny súťaže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b="1" dirty="0"/>
                        <a:t>Počet družstiev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k-SK" sz="1000" b="1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b="1" dirty="0"/>
                        <a:t>24/25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k-SK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b="1" dirty="0"/>
                        <a:t>Počet stretnutí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k-SK" sz="1000" b="1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b="1" dirty="0"/>
                        <a:t>24/25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k-SK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814947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dirty="0"/>
                        <a:t>2. Liga juniori O-VY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dirty="0"/>
                        <a:t>26.10.2025 – 2.5.2026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/>
                        <a:t>4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dirty="0">
                          <a:solidFill>
                            <a:srgbClr val="00B050"/>
                          </a:solidFill>
                        </a:rPr>
                        <a:t>+4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/>
                        <a:t>48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dirty="0">
                          <a:solidFill>
                            <a:srgbClr val="00B050"/>
                          </a:solidFill>
                        </a:rPr>
                        <a:t>+48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373473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dirty="0"/>
                        <a:t>M SR kadeti O-VY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/>
                        <a:t>5.10.2025 – 16.5.2026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/>
                        <a:t>5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dirty="0">
                          <a:solidFill>
                            <a:srgbClr val="FF0000"/>
                          </a:solidFill>
                        </a:rPr>
                        <a:t>-2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/>
                        <a:t>73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>
                          <a:solidFill>
                            <a:srgbClr val="FF0000"/>
                          </a:solidFill>
                        </a:rPr>
                        <a:t>-11</a:t>
                      </a:r>
                      <a:endParaRPr lang="sk-SK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55737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dirty="0"/>
                        <a:t>M SR starší žiaci O-VY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/>
                        <a:t>4.10.2025 – 16.5.2026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/>
                        <a:t>6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dirty="0">
                          <a:solidFill>
                            <a:srgbClr val="FF0000"/>
                          </a:solidFill>
                        </a:rPr>
                        <a:t>-1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/>
                        <a:t>76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>
                          <a:solidFill>
                            <a:srgbClr val="FF0000"/>
                          </a:solidFill>
                        </a:rPr>
                        <a:t>-29</a:t>
                      </a:r>
                      <a:endParaRPr lang="sk-SK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356393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dirty="0"/>
                        <a:t>M SR mladší žiaci 6-ky O-VY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/>
                        <a:t>9.11.2025 – 26.4.2026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/>
                        <a:t>4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dirty="0">
                          <a:solidFill>
                            <a:srgbClr val="FF0000"/>
                          </a:solidFill>
                        </a:rPr>
                        <a:t>-1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/>
                        <a:t>48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>
                          <a:solidFill>
                            <a:srgbClr val="FF0000"/>
                          </a:solidFill>
                        </a:rPr>
                        <a:t>-23</a:t>
                      </a:r>
                      <a:endParaRPr lang="sk-SK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791516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dirty="0"/>
                        <a:t>M SR mladší žiaci 4-ky O-VY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/>
                        <a:t>11.10.2025 – 18.4.2026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/>
                        <a:t>4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>
                          <a:solidFill>
                            <a:srgbClr val="0070C0"/>
                          </a:solidFill>
                        </a:rPr>
                        <a:t>0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/>
                        <a:t>48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>
                          <a:solidFill>
                            <a:srgbClr val="00B050"/>
                          </a:solidFill>
                        </a:rPr>
                        <a:t>+12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236921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dirty="0"/>
                        <a:t>M SR mladší žiaci 3-ky O-VY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/>
                        <a:t>16.11.2025 – 25.4.2026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/>
                        <a:t>6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dirty="0">
                          <a:solidFill>
                            <a:srgbClr val="00B050"/>
                          </a:solidFill>
                        </a:rPr>
                        <a:t>+3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/>
                        <a:t>90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>
                          <a:solidFill>
                            <a:srgbClr val="00B050"/>
                          </a:solidFill>
                        </a:rPr>
                        <a:t>+72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976978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k-SK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b="1" dirty="0"/>
                        <a:t>Spolu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/>
                        <a:t>32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dirty="0">
                          <a:solidFill>
                            <a:srgbClr val="00B050"/>
                          </a:solidFill>
                        </a:rPr>
                        <a:t>+3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/>
                        <a:t>297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>
                          <a:solidFill>
                            <a:srgbClr val="00B050"/>
                          </a:solidFill>
                        </a:rPr>
                        <a:t>+69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92123734"/>
                  </a:ext>
                </a:extLst>
              </a:tr>
            </a:tbl>
          </a:graphicData>
        </a:graphic>
      </p:graphicFrame>
      <p:sp>
        <p:nvSpPr>
          <p:cNvPr id="9" name="Podnadpis 2">
            <a:extLst>
              <a:ext uri="{FF2B5EF4-FFF2-40B4-BE49-F238E27FC236}">
                <a16:creationId xmlns:a16="http://schemas.microsoft.com/office/drawing/2014/main" id="{08337322-4255-2AB4-49DD-62A68140AF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390650"/>
            <a:ext cx="9144000" cy="533399"/>
          </a:xfrm>
        </p:spPr>
        <p:txBody>
          <a:bodyPr/>
          <a:lstStyle/>
          <a:p>
            <a:r>
              <a:rPr lang="sk-SK" dirty="0"/>
              <a:t>Chlapčenská zložka</a:t>
            </a:r>
          </a:p>
        </p:txBody>
      </p:sp>
    </p:spTree>
    <p:extLst>
      <p:ext uri="{BB962C8B-B14F-4D97-AF65-F5344CB8AC3E}">
        <p14:creationId xmlns:p14="http://schemas.microsoft.com/office/powerpoint/2010/main" val="4144241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695FBB-667E-1EAD-F471-3E489863EF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28626"/>
            <a:ext cx="9144000" cy="895350"/>
          </a:xfrm>
        </p:spPr>
        <p:txBody>
          <a:bodyPr>
            <a:normAutofit fontScale="90000"/>
          </a:bodyPr>
          <a:lstStyle/>
          <a:p>
            <a:r>
              <a:rPr lang="sk-SK" b="1" dirty="0"/>
              <a:t>Stav súťaží 2025/2026</a:t>
            </a:r>
          </a:p>
        </p:txBody>
      </p:sp>
      <p:pic>
        <p:nvPicPr>
          <p:cNvPr id="5" name="Obrázok 4">
            <a:extLst>
              <a:ext uri="{FF2B5EF4-FFF2-40B4-BE49-F238E27FC236}">
                <a16:creationId xmlns:a16="http://schemas.microsoft.com/office/drawing/2014/main" id="{D813B1E5-DE99-7BC0-37E0-082E289D7D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58" y="300038"/>
            <a:ext cx="1762125" cy="1552575"/>
          </a:xfrm>
          <a:prstGeom prst="rect">
            <a:avLst/>
          </a:prstGeom>
        </p:spPr>
      </p:pic>
      <p:sp>
        <p:nvSpPr>
          <p:cNvPr id="9" name="Podnadpis 2">
            <a:extLst>
              <a:ext uri="{FF2B5EF4-FFF2-40B4-BE49-F238E27FC236}">
                <a16:creationId xmlns:a16="http://schemas.microsoft.com/office/drawing/2014/main" id="{08337322-4255-2AB4-49DD-62A68140AF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390650"/>
            <a:ext cx="9144000" cy="533399"/>
          </a:xfrm>
        </p:spPr>
        <p:txBody>
          <a:bodyPr/>
          <a:lstStyle/>
          <a:p>
            <a:r>
              <a:rPr lang="sk-SK" dirty="0"/>
              <a:t>BABY VOLLEY - mix</a:t>
            </a:r>
          </a:p>
        </p:txBody>
      </p:sp>
      <p:graphicFrame>
        <p:nvGraphicFramePr>
          <p:cNvPr id="3" name="Tabuľka 8">
            <a:extLst>
              <a:ext uri="{FF2B5EF4-FFF2-40B4-BE49-F238E27FC236}">
                <a16:creationId xmlns:a16="http://schemas.microsoft.com/office/drawing/2014/main" id="{B22DEA9A-BD50-37EE-6A83-443B30965D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6977620"/>
              </p:ext>
            </p:extLst>
          </p:nvPr>
        </p:nvGraphicFramePr>
        <p:xfrm>
          <a:off x="1524000" y="2197698"/>
          <a:ext cx="9740348" cy="1285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55970">
                  <a:extLst>
                    <a:ext uri="{9D8B030D-6E8A-4147-A177-3AD203B41FA5}">
                      <a16:colId xmlns:a16="http://schemas.microsoft.com/office/drawing/2014/main" val="1002846958"/>
                    </a:ext>
                  </a:extLst>
                </a:gridCol>
                <a:gridCol w="2468628">
                  <a:extLst>
                    <a:ext uri="{9D8B030D-6E8A-4147-A177-3AD203B41FA5}">
                      <a16:colId xmlns:a16="http://schemas.microsoft.com/office/drawing/2014/main" val="4250201154"/>
                    </a:ext>
                  </a:extLst>
                </a:gridCol>
                <a:gridCol w="983874">
                  <a:extLst>
                    <a:ext uri="{9D8B030D-6E8A-4147-A177-3AD203B41FA5}">
                      <a16:colId xmlns:a16="http://schemas.microsoft.com/office/drawing/2014/main" val="896537110"/>
                    </a:ext>
                  </a:extLst>
                </a:gridCol>
                <a:gridCol w="983874">
                  <a:extLst>
                    <a:ext uri="{9D8B030D-6E8A-4147-A177-3AD203B41FA5}">
                      <a16:colId xmlns:a16="http://schemas.microsoft.com/office/drawing/2014/main" val="626959466"/>
                    </a:ext>
                  </a:extLst>
                </a:gridCol>
                <a:gridCol w="1124001">
                  <a:extLst>
                    <a:ext uri="{9D8B030D-6E8A-4147-A177-3AD203B41FA5}">
                      <a16:colId xmlns:a16="http://schemas.microsoft.com/office/drawing/2014/main" val="936506578"/>
                    </a:ext>
                  </a:extLst>
                </a:gridCol>
                <a:gridCol w="1124001">
                  <a:extLst>
                    <a:ext uri="{9D8B030D-6E8A-4147-A177-3AD203B41FA5}">
                      <a16:colId xmlns:a16="http://schemas.microsoft.com/office/drawing/2014/main" val="2634718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b="1" dirty="0"/>
                        <a:t>NÁZOV SÚŤAŽE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b="1" dirty="0"/>
                        <a:t>Termíny súťaže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b="1" dirty="0"/>
                        <a:t>Počet družstiev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k-SK" sz="1000" b="1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b="1" dirty="0"/>
                        <a:t>24/25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k-SK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b="1" dirty="0"/>
                        <a:t>Počet stretnutí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k-SK" sz="1000" b="1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b="1" dirty="0"/>
                        <a:t>24/25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k-SK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814947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dirty="0"/>
                        <a:t>BABY VOLLEY O-VY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dirty="0"/>
                        <a:t>26.10.2025 – 2.5.2026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/>
                        <a:t>11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dirty="0">
                          <a:solidFill>
                            <a:srgbClr val="0070C0"/>
                          </a:solidFill>
                        </a:rPr>
                        <a:t>0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/>
                        <a:t>60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dirty="0">
                          <a:solidFill>
                            <a:srgbClr val="00B050"/>
                          </a:solidFill>
                        </a:rPr>
                        <a:t>+5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373473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18270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695FBB-667E-1EAD-F471-3E489863EF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28626"/>
            <a:ext cx="9144000" cy="895350"/>
          </a:xfrm>
        </p:spPr>
        <p:txBody>
          <a:bodyPr>
            <a:normAutofit fontScale="90000"/>
          </a:bodyPr>
          <a:lstStyle/>
          <a:p>
            <a:r>
              <a:rPr lang="sk-SK" b="1" dirty="0"/>
              <a:t>M SR 2025/2026</a:t>
            </a:r>
          </a:p>
        </p:txBody>
      </p:sp>
      <p:pic>
        <p:nvPicPr>
          <p:cNvPr id="5" name="Obrázok 4">
            <a:extLst>
              <a:ext uri="{FF2B5EF4-FFF2-40B4-BE49-F238E27FC236}">
                <a16:creationId xmlns:a16="http://schemas.microsoft.com/office/drawing/2014/main" id="{D813B1E5-DE99-7BC0-37E0-082E289D7D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58" y="300038"/>
            <a:ext cx="1762125" cy="1552575"/>
          </a:xfrm>
          <a:prstGeom prst="rect">
            <a:avLst/>
          </a:prstGeom>
        </p:spPr>
      </p:pic>
      <p:sp>
        <p:nvSpPr>
          <p:cNvPr id="3" name="Podnadpis 2">
            <a:extLst>
              <a:ext uri="{FF2B5EF4-FFF2-40B4-BE49-F238E27FC236}">
                <a16:creationId xmlns:a16="http://schemas.microsoft.com/office/drawing/2014/main" id="{9331CA24-6CAF-5256-A0F2-863014A5E0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369114"/>
            <a:ext cx="9144000" cy="533399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dirty="0"/>
              <a:t>	 M SR kadetky		 		M SR kadeti </a:t>
            </a:r>
          </a:p>
          <a:p>
            <a:endParaRPr lang="sk-SK" dirty="0"/>
          </a:p>
        </p:txBody>
      </p:sp>
      <p:graphicFrame>
        <p:nvGraphicFramePr>
          <p:cNvPr id="6" name="Tabuľka 6">
            <a:extLst>
              <a:ext uri="{FF2B5EF4-FFF2-40B4-BE49-F238E27FC236}">
                <a16:creationId xmlns:a16="http://schemas.microsoft.com/office/drawing/2014/main" id="{D0ABFDA1-35CB-3620-2382-5DE8D41DF8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0106588"/>
              </p:ext>
            </p:extLst>
          </p:nvPr>
        </p:nvGraphicFramePr>
        <p:xfrm>
          <a:off x="2562224" y="1783980"/>
          <a:ext cx="8477251" cy="73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73534">
                  <a:extLst>
                    <a:ext uri="{9D8B030D-6E8A-4147-A177-3AD203B41FA5}">
                      <a16:colId xmlns:a16="http://schemas.microsoft.com/office/drawing/2014/main" val="3398529636"/>
                    </a:ext>
                  </a:extLst>
                </a:gridCol>
                <a:gridCol w="3707942">
                  <a:extLst>
                    <a:ext uri="{9D8B030D-6E8A-4147-A177-3AD203B41FA5}">
                      <a16:colId xmlns:a16="http://schemas.microsoft.com/office/drawing/2014/main" val="3690358693"/>
                    </a:ext>
                  </a:extLst>
                </a:gridCol>
                <a:gridCol w="266700">
                  <a:extLst>
                    <a:ext uri="{9D8B030D-6E8A-4147-A177-3AD203B41FA5}">
                      <a16:colId xmlns:a16="http://schemas.microsoft.com/office/drawing/2014/main" val="772995720"/>
                    </a:ext>
                  </a:extLst>
                </a:gridCol>
                <a:gridCol w="400050">
                  <a:extLst>
                    <a:ext uri="{9D8B030D-6E8A-4147-A177-3AD203B41FA5}">
                      <a16:colId xmlns:a16="http://schemas.microsoft.com/office/drawing/2014/main" val="2497010785"/>
                    </a:ext>
                  </a:extLst>
                </a:gridCol>
                <a:gridCol w="3629025">
                  <a:extLst>
                    <a:ext uri="{9D8B030D-6E8A-4147-A177-3AD203B41FA5}">
                      <a16:colId xmlns:a16="http://schemas.microsoft.com/office/drawing/2014/main" val="75895156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sk-SK" b="1" dirty="0"/>
                        <a:t>5.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k-SK" dirty="0"/>
                        <a:t>VK Spišská Nová Ves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sk-SK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k-SK" b="1" dirty="0"/>
                        <a:t>1.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dirty="0"/>
                        <a:t>VKM Stará Ľubovňa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07860063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sk-SK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sk-SK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sk-SK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k-SK" b="1" dirty="0"/>
                        <a:t>2.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dirty="0"/>
                        <a:t>VK MIRAD UNIPO Prešov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77267489"/>
                  </a:ext>
                </a:extLst>
              </a:tr>
            </a:tbl>
          </a:graphicData>
        </a:graphic>
      </p:graphicFrame>
      <p:sp>
        <p:nvSpPr>
          <p:cNvPr id="8" name="Podnadpis 2">
            <a:extLst>
              <a:ext uri="{FF2B5EF4-FFF2-40B4-BE49-F238E27FC236}">
                <a16:creationId xmlns:a16="http://schemas.microsoft.com/office/drawing/2014/main" id="{F0DBC00A-0B09-C7A6-D15C-9CFDDD511966}"/>
              </a:ext>
            </a:extLst>
          </p:cNvPr>
          <p:cNvSpPr txBox="1">
            <a:spLocks/>
          </p:cNvSpPr>
          <p:nvPr/>
        </p:nvSpPr>
        <p:spPr>
          <a:xfrm>
            <a:off x="1504124" y="2820225"/>
            <a:ext cx="9144000" cy="533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sk-SK" dirty="0"/>
              <a:t>	 M SR staršie žiačky 		 	M SR starší žiaci </a:t>
            </a:r>
          </a:p>
          <a:p>
            <a:endParaRPr lang="sk-SK" dirty="0"/>
          </a:p>
          <a:p>
            <a:endParaRPr lang="sk-SK" dirty="0"/>
          </a:p>
        </p:txBody>
      </p:sp>
      <p:graphicFrame>
        <p:nvGraphicFramePr>
          <p:cNvPr id="9" name="Tabuľka 6">
            <a:extLst>
              <a:ext uri="{FF2B5EF4-FFF2-40B4-BE49-F238E27FC236}">
                <a16:creationId xmlns:a16="http://schemas.microsoft.com/office/drawing/2014/main" id="{334F4CD3-01A7-E08D-FFF1-399E82BD9C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8056992"/>
              </p:ext>
            </p:extLst>
          </p:nvPr>
        </p:nvGraphicFramePr>
        <p:xfrm>
          <a:off x="2562223" y="3296126"/>
          <a:ext cx="8477251" cy="73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2458">
                  <a:extLst>
                    <a:ext uri="{9D8B030D-6E8A-4147-A177-3AD203B41FA5}">
                      <a16:colId xmlns:a16="http://schemas.microsoft.com/office/drawing/2014/main" val="3398529636"/>
                    </a:ext>
                  </a:extLst>
                </a:gridCol>
                <a:gridCol w="3579018">
                  <a:extLst>
                    <a:ext uri="{9D8B030D-6E8A-4147-A177-3AD203B41FA5}">
                      <a16:colId xmlns:a16="http://schemas.microsoft.com/office/drawing/2014/main" val="3690358693"/>
                    </a:ext>
                  </a:extLst>
                </a:gridCol>
                <a:gridCol w="266700">
                  <a:extLst>
                    <a:ext uri="{9D8B030D-6E8A-4147-A177-3AD203B41FA5}">
                      <a16:colId xmlns:a16="http://schemas.microsoft.com/office/drawing/2014/main" val="772995720"/>
                    </a:ext>
                  </a:extLst>
                </a:gridCol>
                <a:gridCol w="400050">
                  <a:extLst>
                    <a:ext uri="{9D8B030D-6E8A-4147-A177-3AD203B41FA5}">
                      <a16:colId xmlns:a16="http://schemas.microsoft.com/office/drawing/2014/main" val="2497010785"/>
                    </a:ext>
                  </a:extLst>
                </a:gridCol>
                <a:gridCol w="3629025">
                  <a:extLst>
                    <a:ext uri="{9D8B030D-6E8A-4147-A177-3AD203B41FA5}">
                      <a16:colId xmlns:a16="http://schemas.microsoft.com/office/drawing/2014/main" val="758951562"/>
                    </a:ext>
                  </a:extLst>
                </a:gridCol>
              </a:tblGrid>
              <a:tr h="288714">
                <a:tc>
                  <a:txBody>
                    <a:bodyPr/>
                    <a:lstStyle/>
                    <a:p>
                      <a:r>
                        <a:rPr lang="sk-SK" b="1" dirty="0"/>
                        <a:t>7.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dirty="0"/>
                        <a:t>VK Spišská Nová Ves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sk-SK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k-SK" b="1" dirty="0"/>
                        <a:t>1.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dirty="0"/>
                        <a:t>VK MIRAD UNIPO Prešov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07860063"/>
                  </a:ext>
                </a:extLst>
              </a:tr>
              <a:tr h="288714">
                <a:tc>
                  <a:txBody>
                    <a:bodyPr/>
                    <a:lstStyle/>
                    <a:p>
                      <a:r>
                        <a:rPr lang="sk-SK" b="1" dirty="0"/>
                        <a:t>10.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dirty="0"/>
                        <a:t>SSŠŠ ELBA Prešov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sk-SK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k-SK" b="1" dirty="0"/>
                        <a:t>4.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k-SK" dirty="0"/>
                        <a:t>VKM Stará Ľubovňa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77267489"/>
                  </a:ext>
                </a:extLst>
              </a:tr>
            </a:tbl>
          </a:graphicData>
        </a:graphic>
      </p:graphicFrame>
      <p:sp>
        <p:nvSpPr>
          <p:cNvPr id="10" name="Podnadpis 2">
            <a:extLst>
              <a:ext uri="{FF2B5EF4-FFF2-40B4-BE49-F238E27FC236}">
                <a16:creationId xmlns:a16="http://schemas.microsoft.com/office/drawing/2014/main" id="{C0DF2855-554A-F388-0F5D-C453088BD270}"/>
              </a:ext>
            </a:extLst>
          </p:cNvPr>
          <p:cNvSpPr txBox="1">
            <a:spLocks/>
          </p:cNvSpPr>
          <p:nvPr/>
        </p:nvSpPr>
        <p:spPr>
          <a:xfrm>
            <a:off x="1504124" y="4468428"/>
            <a:ext cx="9439275" cy="533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sk-SK" dirty="0"/>
              <a:t>	M SR mladšie žiačky 6-ky 	 	M SR mladší žiaci 6-ky </a:t>
            </a:r>
          </a:p>
          <a:p>
            <a:endParaRPr lang="sk-SK" dirty="0"/>
          </a:p>
          <a:p>
            <a:endParaRPr lang="sk-SK" dirty="0"/>
          </a:p>
        </p:txBody>
      </p:sp>
      <p:graphicFrame>
        <p:nvGraphicFramePr>
          <p:cNvPr id="11" name="Tabuľka 6">
            <a:extLst>
              <a:ext uri="{FF2B5EF4-FFF2-40B4-BE49-F238E27FC236}">
                <a16:creationId xmlns:a16="http://schemas.microsoft.com/office/drawing/2014/main" id="{381B5EDE-3A5E-E4D0-9AFE-BBA501D4DF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0079288"/>
              </p:ext>
            </p:extLst>
          </p:nvPr>
        </p:nvGraphicFramePr>
        <p:xfrm>
          <a:off x="2562223" y="4963913"/>
          <a:ext cx="8477251" cy="1097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73534">
                  <a:extLst>
                    <a:ext uri="{9D8B030D-6E8A-4147-A177-3AD203B41FA5}">
                      <a16:colId xmlns:a16="http://schemas.microsoft.com/office/drawing/2014/main" val="3398529636"/>
                    </a:ext>
                  </a:extLst>
                </a:gridCol>
                <a:gridCol w="3707942">
                  <a:extLst>
                    <a:ext uri="{9D8B030D-6E8A-4147-A177-3AD203B41FA5}">
                      <a16:colId xmlns:a16="http://schemas.microsoft.com/office/drawing/2014/main" val="3690358693"/>
                    </a:ext>
                  </a:extLst>
                </a:gridCol>
                <a:gridCol w="266700">
                  <a:extLst>
                    <a:ext uri="{9D8B030D-6E8A-4147-A177-3AD203B41FA5}">
                      <a16:colId xmlns:a16="http://schemas.microsoft.com/office/drawing/2014/main" val="772995720"/>
                    </a:ext>
                  </a:extLst>
                </a:gridCol>
                <a:gridCol w="400050">
                  <a:extLst>
                    <a:ext uri="{9D8B030D-6E8A-4147-A177-3AD203B41FA5}">
                      <a16:colId xmlns:a16="http://schemas.microsoft.com/office/drawing/2014/main" val="2497010785"/>
                    </a:ext>
                  </a:extLst>
                </a:gridCol>
                <a:gridCol w="3629025">
                  <a:extLst>
                    <a:ext uri="{9D8B030D-6E8A-4147-A177-3AD203B41FA5}">
                      <a16:colId xmlns:a16="http://schemas.microsoft.com/office/drawing/2014/main" val="758951562"/>
                    </a:ext>
                  </a:extLst>
                </a:gridCol>
              </a:tblGrid>
              <a:tr h="288714">
                <a:tc>
                  <a:txBody>
                    <a:bodyPr/>
                    <a:lstStyle/>
                    <a:p>
                      <a:r>
                        <a:rPr lang="sk-SK" b="1" dirty="0"/>
                        <a:t>2.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k-SK" dirty="0"/>
                        <a:t>VK Spišská Nová Ves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sk-SK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k-SK" b="1" dirty="0"/>
                        <a:t>1.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dirty="0"/>
                        <a:t>VK MIRAD UNIPO Prešov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07860063"/>
                  </a:ext>
                </a:extLst>
              </a:tr>
              <a:tr h="288714">
                <a:tc>
                  <a:txBody>
                    <a:bodyPr/>
                    <a:lstStyle/>
                    <a:p>
                      <a:r>
                        <a:rPr lang="sk-SK" b="1" dirty="0"/>
                        <a:t>8.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k-SK" dirty="0"/>
                        <a:t>VK Slávia TU Košice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sk-SK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b="1" dirty="0"/>
                        <a:t>2.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dirty="0"/>
                        <a:t>TJ Slávia Svidník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04118455"/>
                  </a:ext>
                </a:extLst>
              </a:tr>
              <a:tr h="288714">
                <a:tc>
                  <a:txBody>
                    <a:bodyPr/>
                    <a:lstStyle/>
                    <a:p>
                      <a:r>
                        <a:rPr lang="sk-SK" b="1" dirty="0"/>
                        <a:t>9.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k-SK" dirty="0"/>
                        <a:t>MVK Snina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sk-SK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sk-SK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k-SK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772674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033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4181D4-1FC3-A1C8-4364-FAA953820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509FFA-4BF2-23C3-E4DA-8B39AB871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/>
              <a:t>            </a:t>
            </a:r>
            <a:r>
              <a:rPr lang="en-US" b="1" dirty="0" err="1"/>
              <a:t>Zhodnotenie</a:t>
            </a:r>
            <a:r>
              <a:rPr lang="sk-SK" b="1" dirty="0"/>
              <a:t> súťaž. ročníka 2025/2026</a:t>
            </a: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09C2836A-F3DF-04A6-EF89-C50A76912B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dirty="0"/>
          </a:p>
          <a:p>
            <a:endParaRPr lang="sk-SK" dirty="0"/>
          </a:p>
          <a:p>
            <a:endParaRPr lang="sk-SK" dirty="0"/>
          </a:p>
          <a:p>
            <a:endParaRPr lang="sk-SK" dirty="0"/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988C0C1C-8F33-4B2C-2207-56701A007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58" y="300038"/>
            <a:ext cx="1762125" cy="15525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326C66E-E624-43E0-9E64-1A0585F3E3F8}"/>
              </a:ext>
            </a:extLst>
          </p:cNvPr>
          <p:cNvSpPr txBox="1"/>
          <p:nvPr/>
        </p:nvSpPr>
        <p:spPr>
          <a:xfrm>
            <a:off x="838199" y="2199593"/>
            <a:ext cx="10872537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2400" dirty="0"/>
              <a:t>Súťažný ročník 2025/2026 hodnotím ako veľmi náročný vzhľadom na: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k-SK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dirty="0"/>
              <a:t>Počet odstúpených družstiev z rôznych súťaží a následnú reorganizáciu súťaží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dirty="0"/>
              <a:t>Počet rozhodnutí vydaných SK ObV Východ SVF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dirty="0"/>
              <a:t>Nedostupnosť elektronického zápisu pre mládežnícke súťaže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dirty="0"/>
              <a:t>Rôzne požiadavky družstiev, ktoré boli a sú spracovávané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dirty="0"/>
              <a:t>Nízky počet rohodcov v našej oblasti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dirty="0"/>
              <a:t>Redizajn webovej stránky svfov.sk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dirty="0"/>
              <a:t>Neskoré, resp. sprostredkované informácie o termínoch reprezentačných akcií </a:t>
            </a:r>
            <a:r>
              <a:rPr lang="sk-SK"/>
              <a:t>mládežníckych družstiev</a:t>
            </a:r>
            <a:endParaRPr lang="sk-SK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k-SK" dirty="0"/>
          </a:p>
          <a:p>
            <a:endParaRPr lang="sk-SK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k-SK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722133129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849e224f-868e-43f1-af65-53d4bce87920}" enabled="1" method="Standard" siteId="{73994ef1-7e27-447e-9989-2b1e5b14a17c}" contentBits="1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653</Words>
  <Application>Microsoft Office PowerPoint</Application>
  <PresentationFormat>Širokouhlá</PresentationFormat>
  <Paragraphs>188</Paragraphs>
  <Slides>10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Motív Office</vt:lpstr>
      <vt:lpstr>Správa Súťažnej komisie ObV Východ SVF</vt:lpstr>
      <vt:lpstr>            Sumarizácia súťaž. ročníka 2025/2026</vt:lpstr>
      <vt:lpstr>            Sumarizácia súťaž. ročníka 2025/2026</vt:lpstr>
      <vt:lpstr>            Sumarizácia súťaž. ročníka 2025/2026</vt:lpstr>
      <vt:lpstr>Stav súťaží 2025/2026</vt:lpstr>
      <vt:lpstr>Stav súťaží 2025/2026</vt:lpstr>
      <vt:lpstr>Stav súťaží 2025/2026</vt:lpstr>
      <vt:lpstr>M SR 2025/2026</vt:lpstr>
      <vt:lpstr>            Zhodnotenie súťaž. ročníka 2025/2026</vt:lpstr>
      <vt:lpstr>Prezentácia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Správa o stave a výsledkoch súťaží ObV Východ SVF</dc:title>
  <dc:creator>Eduard Petruf</dc:creator>
  <cp:lastModifiedBy>Eduard Petruf</cp:lastModifiedBy>
  <cp:revision>35</cp:revision>
  <dcterms:created xsi:type="dcterms:W3CDTF">2023-06-05T20:18:42Z</dcterms:created>
  <dcterms:modified xsi:type="dcterms:W3CDTF">2026-06-05T07:09:33Z</dcterms:modified>
</cp:coreProperties>
</file>